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ontserrat-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8068a0596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8068a0596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b0e5c9369b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b0e5c9369b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b0e5c9369b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b0e5c9369b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b0e5c9369b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b0e5c9369b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8068a0596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8068a0596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aec8a77f17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aec8a77f17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8068a0596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8068a0596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8068a0596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8068a0596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aec8a77f17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aec8a77f17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aec8a77f17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aec8a77f17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8068a0596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8068a0596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8068a0596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8068a0596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8068a0596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8068a0596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Logistics Policy </a:t>
            </a:r>
            <a:endParaRPr/>
          </a:p>
        </p:txBody>
      </p:sp>
      <p:sp>
        <p:nvSpPr>
          <p:cNvPr id="135" name="Google Shape;135;p13"/>
          <p:cNvSpPr txBox="1"/>
          <p:nvPr>
            <p:ph idx="1" type="subTitle"/>
          </p:nvPr>
        </p:nvSpPr>
        <p:spPr>
          <a:xfrm>
            <a:off x="5083950" y="3924925"/>
            <a:ext cx="3470700" cy="10215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sz="1962"/>
              <a:t>Sravan Kumar Mangalagiri  @smangala</a:t>
            </a:r>
            <a:endParaRPr sz="1962"/>
          </a:p>
          <a:p>
            <a:pPr indent="0" lvl="0" marL="0" rtl="0" algn="l">
              <a:spcBef>
                <a:spcPts val="0"/>
              </a:spcBef>
              <a:spcAft>
                <a:spcPts val="0"/>
              </a:spcAft>
              <a:buNone/>
            </a:pPr>
            <a:r>
              <a:rPr lang="en" sz="1962"/>
              <a:t>Yashanjali Chavan  @ychavan</a:t>
            </a:r>
            <a:endParaRPr sz="1962"/>
          </a:p>
          <a:p>
            <a:pPr indent="0" lvl="0" marL="0" rtl="0" algn="l">
              <a:spcBef>
                <a:spcPts val="0"/>
              </a:spcBef>
              <a:spcAft>
                <a:spcPts val="0"/>
              </a:spcAft>
              <a:buNone/>
            </a:pPr>
            <a:r>
              <a:rPr lang="en" sz="1962"/>
              <a:t>Indraneel  Somayajula  @isomayaj</a:t>
            </a:r>
            <a:endParaRPr sz="1962"/>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36" name="Google Shape;136;p13"/>
          <p:cNvPicPr preferRelativeResize="0"/>
          <p:nvPr/>
        </p:nvPicPr>
        <p:blipFill>
          <a:blip r:embed="rId3">
            <a:alphaModFix/>
          </a:blip>
          <a:stretch>
            <a:fillRect/>
          </a:stretch>
        </p:blipFill>
        <p:spPr>
          <a:xfrm>
            <a:off x="629050" y="3039000"/>
            <a:ext cx="3549324" cy="1789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Logical Model</a:t>
            </a:r>
            <a:endParaRPr/>
          </a:p>
        </p:txBody>
      </p:sp>
      <p:pic>
        <p:nvPicPr>
          <p:cNvPr id="191" name="Google Shape;191;p22"/>
          <p:cNvPicPr preferRelativeResize="0"/>
          <p:nvPr/>
        </p:nvPicPr>
        <p:blipFill>
          <a:blip r:embed="rId3">
            <a:alphaModFix/>
          </a:blip>
          <a:stretch>
            <a:fillRect/>
          </a:stretch>
        </p:blipFill>
        <p:spPr>
          <a:xfrm>
            <a:off x="1169500" y="944875"/>
            <a:ext cx="7495800" cy="4081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1297500" y="316100"/>
            <a:ext cx="7038900" cy="690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Express Logistics App</a:t>
            </a:r>
            <a:endParaRPr/>
          </a:p>
        </p:txBody>
      </p:sp>
      <p:sp>
        <p:nvSpPr>
          <p:cNvPr id="197" name="Google Shape;197;p23"/>
          <p:cNvSpPr txBox="1"/>
          <p:nvPr>
            <p:ph idx="1" type="body"/>
          </p:nvPr>
        </p:nvSpPr>
        <p:spPr>
          <a:xfrm>
            <a:off x="234675" y="1567550"/>
            <a:ext cx="4946100" cy="34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Express Logistics App includes :</a:t>
            </a:r>
            <a:endParaRPr/>
          </a:p>
          <a:p>
            <a:pPr indent="-311150" lvl="0" marL="457200" rtl="0" algn="l">
              <a:spcBef>
                <a:spcPts val="1200"/>
              </a:spcBef>
              <a:spcAft>
                <a:spcPts val="0"/>
              </a:spcAft>
              <a:buSzPts val="1300"/>
              <a:buChar char="●"/>
            </a:pPr>
            <a:r>
              <a:rPr lang="en"/>
              <a:t>Main Menu</a:t>
            </a:r>
            <a:endParaRPr/>
          </a:p>
          <a:p>
            <a:pPr indent="-311150" lvl="0" marL="457200" rtl="0" algn="l">
              <a:spcBef>
                <a:spcPts val="0"/>
              </a:spcBef>
              <a:spcAft>
                <a:spcPts val="0"/>
              </a:spcAft>
              <a:buSzPts val="1300"/>
              <a:buChar char="●"/>
            </a:pPr>
            <a:r>
              <a:rPr lang="en"/>
              <a:t>Request Menu</a:t>
            </a:r>
            <a:endParaRPr/>
          </a:p>
          <a:p>
            <a:pPr indent="-311150" lvl="0" marL="457200" rtl="0" algn="l">
              <a:spcBef>
                <a:spcPts val="0"/>
              </a:spcBef>
              <a:spcAft>
                <a:spcPts val="0"/>
              </a:spcAft>
              <a:buSzPts val="1300"/>
              <a:buChar char="●"/>
            </a:pPr>
            <a:r>
              <a:rPr lang="en"/>
              <a:t>Warehouse Directory</a:t>
            </a:r>
            <a:endParaRPr/>
          </a:p>
          <a:p>
            <a:pPr indent="-311150" lvl="0" marL="457200" rtl="0" algn="l">
              <a:spcBef>
                <a:spcPts val="0"/>
              </a:spcBef>
              <a:spcAft>
                <a:spcPts val="0"/>
              </a:spcAft>
              <a:buSzPts val="1300"/>
              <a:buChar char="●"/>
            </a:pPr>
            <a:r>
              <a:rPr lang="en"/>
              <a:t>New Request </a:t>
            </a:r>
            <a:endParaRPr/>
          </a:p>
          <a:p>
            <a:pPr indent="-311150" lvl="0" marL="457200" rtl="0" algn="l">
              <a:spcBef>
                <a:spcPts val="0"/>
              </a:spcBef>
              <a:spcAft>
                <a:spcPts val="0"/>
              </a:spcAft>
              <a:buSzPts val="1300"/>
              <a:buChar char="●"/>
            </a:pPr>
            <a:r>
              <a:rPr lang="en"/>
              <a:t>Pending request</a:t>
            </a:r>
            <a:endParaRPr/>
          </a:p>
          <a:p>
            <a:pPr indent="-311150" lvl="0" marL="457200" rtl="0" algn="l">
              <a:spcBef>
                <a:spcPts val="0"/>
              </a:spcBef>
              <a:spcAft>
                <a:spcPts val="0"/>
              </a:spcAft>
              <a:buSzPts val="1300"/>
              <a:buChar char="●"/>
            </a:pPr>
            <a:r>
              <a:rPr lang="en"/>
              <a:t>Pending request detail</a:t>
            </a:r>
            <a:endParaRPr/>
          </a:p>
          <a:p>
            <a:pPr indent="-311150" lvl="0" marL="457200" rtl="0" algn="l">
              <a:spcBef>
                <a:spcPts val="0"/>
              </a:spcBef>
              <a:spcAft>
                <a:spcPts val="0"/>
              </a:spcAft>
              <a:buSzPts val="1300"/>
              <a:buChar char="●"/>
            </a:pPr>
            <a:r>
              <a:rPr lang="en"/>
              <a:t>Approve request</a:t>
            </a:r>
            <a:endParaRPr/>
          </a:p>
          <a:p>
            <a:pPr indent="-311150" lvl="0" marL="457200" rtl="0" algn="l">
              <a:spcBef>
                <a:spcPts val="0"/>
              </a:spcBef>
              <a:spcAft>
                <a:spcPts val="0"/>
              </a:spcAft>
              <a:buSzPts val="1300"/>
              <a:buChar char="●"/>
            </a:pPr>
            <a:r>
              <a:rPr lang="en"/>
              <a:t>Approver request detail</a:t>
            </a:r>
            <a:endParaRPr/>
          </a:p>
          <a:p>
            <a:pPr indent="0" lvl="0" marL="0" rtl="0" algn="l">
              <a:spcBef>
                <a:spcPts val="1200"/>
              </a:spcBef>
              <a:spcAft>
                <a:spcPts val="1200"/>
              </a:spcAft>
              <a:buNone/>
            </a:pPr>
            <a:r>
              <a:t/>
            </a:r>
            <a:endParaRPr/>
          </a:p>
        </p:txBody>
      </p:sp>
      <p:pic>
        <p:nvPicPr>
          <p:cNvPr id="198" name="Google Shape;198;p23"/>
          <p:cNvPicPr preferRelativeResize="0"/>
          <p:nvPr/>
        </p:nvPicPr>
        <p:blipFill rotWithShape="1">
          <a:blip r:embed="rId3">
            <a:alphaModFix/>
          </a:blip>
          <a:srcRect b="19817" l="35458" r="32201" t="15056"/>
          <a:stretch/>
        </p:blipFill>
        <p:spPr>
          <a:xfrm>
            <a:off x="4979125" y="930675"/>
            <a:ext cx="3724877" cy="39372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txBox="1"/>
          <p:nvPr>
            <p:ph type="title"/>
          </p:nvPr>
        </p:nvSpPr>
        <p:spPr>
          <a:xfrm>
            <a:off x="1297500" y="287525"/>
            <a:ext cx="7038900" cy="66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UI Design</a:t>
            </a:r>
            <a:endParaRPr/>
          </a:p>
        </p:txBody>
      </p:sp>
      <p:pic>
        <p:nvPicPr>
          <p:cNvPr id="204" name="Google Shape;204;p24"/>
          <p:cNvPicPr preferRelativeResize="0"/>
          <p:nvPr/>
        </p:nvPicPr>
        <p:blipFill rotWithShape="1">
          <a:blip r:embed="rId3">
            <a:alphaModFix/>
          </a:blip>
          <a:srcRect b="4840" l="37659" r="37500" t="17950"/>
          <a:stretch/>
        </p:blipFill>
        <p:spPr>
          <a:xfrm>
            <a:off x="588400" y="1998075"/>
            <a:ext cx="1476375" cy="2581275"/>
          </a:xfrm>
          <a:prstGeom prst="rect">
            <a:avLst/>
          </a:prstGeom>
          <a:noFill/>
          <a:ln>
            <a:noFill/>
          </a:ln>
        </p:spPr>
      </p:pic>
      <p:pic>
        <p:nvPicPr>
          <p:cNvPr id="205" name="Google Shape;205;p24"/>
          <p:cNvPicPr preferRelativeResize="0"/>
          <p:nvPr/>
        </p:nvPicPr>
        <p:blipFill rotWithShape="1">
          <a:blip r:embed="rId4">
            <a:alphaModFix/>
          </a:blip>
          <a:srcRect b="4448" l="37728" r="37818" t="18050"/>
          <a:stretch/>
        </p:blipFill>
        <p:spPr>
          <a:xfrm>
            <a:off x="2666750" y="953213"/>
            <a:ext cx="1457325" cy="2590800"/>
          </a:xfrm>
          <a:prstGeom prst="rect">
            <a:avLst/>
          </a:prstGeom>
          <a:noFill/>
          <a:ln>
            <a:noFill/>
          </a:ln>
        </p:spPr>
      </p:pic>
      <p:pic>
        <p:nvPicPr>
          <p:cNvPr id="206" name="Google Shape;206;p24"/>
          <p:cNvPicPr preferRelativeResize="0"/>
          <p:nvPr/>
        </p:nvPicPr>
        <p:blipFill rotWithShape="1">
          <a:blip r:embed="rId5">
            <a:alphaModFix/>
          </a:blip>
          <a:srcRect b="5261" l="37340" r="37979" t="17255"/>
          <a:stretch/>
        </p:blipFill>
        <p:spPr>
          <a:xfrm>
            <a:off x="5032675" y="1993300"/>
            <a:ext cx="1466850" cy="2590800"/>
          </a:xfrm>
          <a:prstGeom prst="rect">
            <a:avLst/>
          </a:prstGeom>
          <a:noFill/>
          <a:ln>
            <a:noFill/>
          </a:ln>
        </p:spPr>
      </p:pic>
      <p:pic>
        <p:nvPicPr>
          <p:cNvPr id="207" name="Google Shape;207;p24"/>
          <p:cNvPicPr preferRelativeResize="0"/>
          <p:nvPr/>
        </p:nvPicPr>
        <p:blipFill rotWithShape="1">
          <a:blip r:embed="rId6">
            <a:alphaModFix/>
          </a:blip>
          <a:srcRect b="14940" l="41298" r="41908" t="32023"/>
          <a:stretch/>
        </p:blipFill>
        <p:spPr>
          <a:xfrm>
            <a:off x="7142450" y="908075"/>
            <a:ext cx="1590675" cy="2562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25"/>
          <p:cNvPicPr preferRelativeResize="0"/>
          <p:nvPr/>
        </p:nvPicPr>
        <p:blipFill rotWithShape="1">
          <a:blip r:embed="rId3">
            <a:alphaModFix/>
          </a:blip>
          <a:srcRect b="4449" l="37661" r="37980" t="16940"/>
          <a:stretch/>
        </p:blipFill>
        <p:spPr>
          <a:xfrm>
            <a:off x="336325" y="2080375"/>
            <a:ext cx="1447800" cy="2600325"/>
          </a:xfrm>
          <a:prstGeom prst="rect">
            <a:avLst/>
          </a:prstGeom>
          <a:noFill/>
          <a:ln>
            <a:noFill/>
          </a:ln>
        </p:spPr>
      </p:pic>
      <p:pic>
        <p:nvPicPr>
          <p:cNvPr id="213" name="Google Shape;213;p25"/>
          <p:cNvPicPr preferRelativeResize="0"/>
          <p:nvPr/>
        </p:nvPicPr>
        <p:blipFill rotWithShape="1">
          <a:blip r:embed="rId4">
            <a:alphaModFix/>
          </a:blip>
          <a:srcRect b="4439" l="37500" r="37659" t="17805"/>
          <a:stretch/>
        </p:blipFill>
        <p:spPr>
          <a:xfrm>
            <a:off x="2399800" y="370400"/>
            <a:ext cx="1476375" cy="2600325"/>
          </a:xfrm>
          <a:prstGeom prst="rect">
            <a:avLst/>
          </a:prstGeom>
          <a:noFill/>
          <a:ln>
            <a:noFill/>
          </a:ln>
        </p:spPr>
      </p:pic>
      <p:pic>
        <p:nvPicPr>
          <p:cNvPr id="214" name="Google Shape;214;p25"/>
          <p:cNvPicPr preferRelativeResize="0"/>
          <p:nvPr/>
        </p:nvPicPr>
        <p:blipFill rotWithShape="1">
          <a:blip r:embed="rId5">
            <a:alphaModFix/>
          </a:blip>
          <a:srcRect b="4599" l="37975" r="37661" t="17971"/>
          <a:stretch/>
        </p:blipFill>
        <p:spPr>
          <a:xfrm>
            <a:off x="4572000" y="2305175"/>
            <a:ext cx="1543650" cy="2533650"/>
          </a:xfrm>
          <a:prstGeom prst="rect">
            <a:avLst/>
          </a:prstGeom>
          <a:noFill/>
          <a:ln>
            <a:noFill/>
          </a:ln>
        </p:spPr>
      </p:pic>
      <p:pic>
        <p:nvPicPr>
          <p:cNvPr id="215" name="Google Shape;215;p25"/>
          <p:cNvPicPr preferRelativeResize="0"/>
          <p:nvPr/>
        </p:nvPicPr>
        <p:blipFill rotWithShape="1">
          <a:blip r:embed="rId6">
            <a:alphaModFix/>
          </a:blip>
          <a:srcRect b="4502" l="37821" r="37339" t="17603"/>
          <a:stretch/>
        </p:blipFill>
        <p:spPr>
          <a:xfrm>
            <a:off x="6811475" y="370400"/>
            <a:ext cx="1476375" cy="2600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6"/>
          <p:cNvSpPr txBox="1"/>
          <p:nvPr>
            <p:ph type="title"/>
          </p:nvPr>
        </p:nvSpPr>
        <p:spPr>
          <a:xfrm>
            <a:off x="152950" y="2215600"/>
            <a:ext cx="4776000" cy="1300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4400">
                <a:latin typeface="Lato"/>
                <a:ea typeface="Lato"/>
                <a:cs typeface="Lato"/>
                <a:sym typeface="Lato"/>
              </a:rPr>
              <a:t>              Thank  You </a:t>
            </a:r>
            <a:endParaRPr b="1" sz="4400">
              <a:latin typeface="Lato"/>
              <a:ea typeface="Lato"/>
              <a:cs typeface="Lato"/>
              <a:sym typeface="Lato"/>
            </a:endParaRPr>
          </a:p>
          <a:p>
            <a:pPr indent="0" lvl="0" marL="0" rtl="0" algn="l">
              <a:spcBef>
                <a:spcPts val="1200"/>
              </a:spcBef>
              <a:spcAft>
                <a:spcPts val="0"/>
              </a:spcAft>
              <a:buNone/>
            </a:pPr>
            <a:r>
              <a:t/>
            </a:r>
            <a:endParaRPr b="1" sz="44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52650" y="932125"/>
            <a:ext cx="7038900" cy="50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200"/>
              <a:t>What is Logistics Policy ?</a:t>
            </a:r>
            <a:endParaRPr sz="2200"/>
          </a:p>
        </p:txBody>
      </p:sp>
      <p:sp>
        <p:nvSpPr>
          <p:cNvPr id="142" name="Google Shape;142;p14"/>
          <p:cNvSpPr txBox="1"/>
          <p:nvPr>
            <p:ph idx="1" type="body"/>
          </p:nvPr>
        </p:nvSpPr>
        <p:spPr>
          <a:xfrm>
            <a:off x="1321050" y="1467000"/>
            <a:ext cx="7038900" cy="28761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275"/>
              <a:buNone/>
            </a:pPr>
            <a:r>
              <a:rPr lang="en" sz="1800"/>
              <a:t>In Basic terms , logistics policy is a project which aims to promote seamless movement of goods across the country. The process of coordinating and moving resources - people, materials,inventory, and equipment - from one location to storage at the desired destination.</a:t>
            </a:r>
            <a:r>
              <a:rPr lang="en" sz="1800"/>
              <a:t> </a:t>
            </a:r>
            <a:r>
              <a:rPr lang="en" sz="1800"/>
              <a:t>Planning, distributing, and controlling the flow of tangible items, promotional materials, and information from the producer to the market are all parts of marketing logistics. It is an element of overall supply chain. Getting the Right product, in the Right quantity, in the Right condition, at the Right place, at the Right time, to the Right customer, at the Right price.</a:t>
            </a:r>
            <a:endParaRPr sz="1800"/>
          </a:p>
          <a:p>
            <a:pPr indent="0" lvl="0" marL="0" rtl="0" algn="just">
              <a:lnSpc>
                <a:spcPct val="95000"/>
              </a:lnSpc>
              <a:spcBef>
                <a:spcPts val="1200"/>
              </a:spcBef>
              <a:spcAft>
                <a:spcPts val="0"/>
              </a:spcAft>
              <a:buSzPts val="275"/>
              <a:buNone/>
            </a:pPr>
            <a:r>
              <a:t/>
            </a:r>
            <a:endParaRPr sz="1800"/>
          </a:p>
          <a:p>
            <a:pPr indent="0" lvl="0" marL="0" rtl="0" algn="just">
              <a:lnSpc>
                <a:spcPct val="95000"/>
              </a:lnSpc>
              <a:spcBef>
                <a:spcPts val="1200"/>
              </a:spcBef>
              <a:spcAft>
                <a:spcPts val="0"/>
              </a:spcAft>
              <a:buSzPts val="275"/>
              <a:buNone/>
            </a:pPr>
            <a:r>
              <a:t/>
            </a:r>
            <a:endParaRPr sz="1800"/>
          </a:p>
          <a:p>
            <a:pPr indent="0" lvl="0" marL="0" rtl="0" algn="just">
              <a:lnSpc>
                <a:spcPct val="95000"/>
              </a:lnSpc>
              <a:spcBef>
                <a:spcPts val="1200"/>
              </a:spcBef>
              <a:spcAft>
                <a:spcPts val="0"/>
              </a:spcAft>
              <a:buSzPts val="275"/>
              <a:buNone/>
            </a:pPr>
            <a:r>
              <a:t/>
            </a:r>
            <a:endParaRPr sz="1800"/>
          </a:p>
          <a:p>
            <a:pPr indent="0" lvl="0" marL="0" rtl="0" algn="just">
              <a:lnSpc>
                <a:spcPct val="95000"/>
              </a:lnSpc>
              <a:spcBef>
                <a:spcPts val="1200"/>
              </a:spcBef>
              <a:spcAft>
                <a:spcPts val="1200"/>
              </a:spcAft>
              <a:buSzPts val="275"/>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54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Simple Overview of the Logistics Model </a:t>
            </a:r>
            <a:endParaRPr/>
          </a:p>
        </p:txBody>
      </p:sp>
      <p:pic>
        <p:nvPicPr>
          <p:cNvPr id="148" name="Google Shape;148;p15"/>
          <p:cNvPicPr preferRelativeResize="0"/>
          <p:nvPr/>
        </p:nvPicPr>
        <p:blipFill>
          <a:blip r:embed="rId3">
            <a:alphaModFix/>
          </a:blip>
          <a:stretch>
            <a:fillRect/>
          </a:stretch>
        </p:blipFill>
        <p:spPr>
          <a:xfrm>
            <a:off x="1297500" y="978975"/>
            <a:ext cx="6878925" cy="3981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6"/>
          <p:cNvPicPr preferRelativeResize="0"/>
          <p:nvPr/>
        </p:nvPicPr>
        <p:blipFill rotWithShape="1">
          <a:blip r:embed="rId3">
            <a:alphaModFix/>
          </a:blip>
          <a:srcRect b="0" l="0" r="0" t="0"/>
          <a:stretch/>
        </p:blipFill>
        <p:spPr>
          <a:xfrm>
            <a:off x="1436375" y="402925"/>
            <a:ext cx="6349875" cy="3841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t>Key pillars of Logistics Policy</a:t>
            </a:r>
            <a:r>
              <a:rPr lang="en"/>
              <a:t> </a:t>
            </a:r>
            <a:endParaRPr/>
          </a:p>
        </p:txBody>
      </p:sp>
      <p:sp>
        <p:nvSpPr>
          <p:cNvPr id="159" name="Google Shape;159;p17"/>
          <p:cNvSpPr txBox="1"/>
          <p:nvPr>
            <p:ph idx="1" type="body"/>
          </p:nvPr>
        </p:nvSpPr>
        <p:spPr>
          <a:xfrm>
            <a:off x="1297500" y="933275"/>
            <a:ext cx="7038900" cy="3504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AutoNum type="arabicParenR"/>
            </a:pPr>
            <a:r>
              <a:rPr lang="en" sz="1500"/>
              <a:t>Material Sourcing </a:t>
            </a:r>
            <a:endParaRPr sz="1500"/>
          </a:p>
          <a:p>
            <a:pPr indent="-323850" lvl="0" marL="457200" rtl="0" algn="l">
              <a:spcBef>
                <a:spcPts val="0"/>
              </a:spcBef>
              <a:spcAft>
                <a:spcPts val="0"/>
              </a:spcAft>
              <a:buSzPts val="1500"/>
              <a:buAutoNum type="arabicParenR"/>
            </a:pPr>
            <a:r>
              <a:rPr lang="en" sz="1500"/>
              <a:t>Transportation</a:t>
            </a:r>
            <a:endParaRPr sz="1500"/>
          </a:p>
          <a:p>
            <a:pPr indent="-323850" lvl="0" marL="457200" rtl="0" algn="l">
              <a:spcBef>
                <a:spcPts val="0"/>
              </a:spcBef>
              <a:spcAft>
                <a:spcPts val="0"/>
              </a:spcAft>
              <a:buSzPts val="1500"/>
              <a:buAutoNum type="arabicParenR"/>
            </a:pPr>
            <a:r>
              <a:rPr lang="en" sz="1500"/>
              <a:t>Order fulfillment </a:t>
            </a:r>
            <a:endParaRPr sz="1500"/>
          </a:p>
          <a:p>
            <a:pPr indent="-323850" lvl="0" marL="457200" rtl="0" algn="l">
              <a:spcBef>
                <a:spcPts val="0"/>
              </a:spcBef>
              <a:spcAft>
                <a:spcPts val="0"/>
              </a:spcAft>
              <a:buSzPts val="1500"/>
              <a:buAutoNum type="arabicParenR"/>
            </a:pPr>
            <a:r>
              <a:rPr lang="en" sz="1500"/>
              <a:t>Warehousing </a:t>
            </a:r>
            <a:endParaRPr sz="1500"/>
          </a:p>
          <a:p>
            <a:pPr indent="-323850" lvl="0" marL="457200" rtl="0" algn="l">
              <a:spcBef>
                <a:spcPts val="0"/>
              </a:spcBef>
              <a:spcAft>
                <a:spcPts val="0"/>
              </a:spcAft>
              <a:buSzPts val="1500"/>
              <a:buAutoNum type="arabicParenR"/>
            </a:pPr>
            <a:r>
              <a:rPr lang="en" sz="1500"/>
              <a:t>Demand Forecasting </a:t>
            </a:r>
            <a:endParaRPr sz="1500"/>
          </a:p>
          <a:p>
            <a:pPr indent="-323850" lvl="0" marL="457200" rtl="0" algn="l">
              <a:spcBef>
                <a:spcPts val="0"/>
              </a:spcBef>
              <a:spcAft>
                <a:spcPts val="0"/>
              </a:spcAft>
              <a:buSzPts val="1500"/>
              <a:buAutoNum type="arabicParenR"/>
            </a:pPr>
            <a:r>
              <a:rPr lang="en" sz="1500"/>
              <a:t>Inventory Management </a:t>
            </a:r>
            <a:endParaRPr sz="1500"/>
          </a:p>
          <a:p>
            <a:pPr indent="-323850" lvl="0" marL="457200" rtl="0" algn="l">
              <a:spcBef>
                <a:spcPts val="0"/>
              </a:spcBef>
              <a:spcAft>
                <a:spcPts val="0"/>
              </a:spcAft>
              <a:buSzPts val="1500"/>
              <a:buAutoNum type="arabicParenR"/>
            </a:pPr>
            <a:r>
              <a:rPr lang="en" sz="1500"/>
              <a:t>Supply chain management </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965150" y="411950"/>
            <a:ext cx="7569300" cy="441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Solution with an example </a:t>
            </a:r>
            <a:endParaRPr/>
          </a:p>
        </p:txBody>
      </p:sp>
      <p:sp>
        <p:nvSpPr>
          <p:cNvPr id="165" name="Google Shape;165;p18"/>
          <p:cNvSpPr txBox="1"/>
          <p:nvPr/>
        </p:nvSpPr>
        <p:spPr>
          <a:xfrm>
            <a:off x="1099350" y="1046225"/>
            <a:ext cx="74352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Suppose there is truck with load coming </a:t>
            </a:r>
            <a:r>
              <a:rPr lang="en" sz="1500">
                <a:solidFill>
                  <a:schemeClr val="lt1"/>
                </a:solidFill>
                <a:latin typeface="Lato"/>
                <a:ea typeface="Lato"/>
                <a:cs typeface="Lato"/>
                <a:sym typeface="Lato"/>
              </a:rPr>
              <a:t>b</a:t>
            </a:r>
            <a:r>
              <a:rPr lang="en" sz="1500">
                <a:solidFill>
                  <a:schemeClr val="lt1"/>
                </a:solidFill>
                <a:latin typeface="Lato"/>
                <a:ea typeface="Lato"/>
                <a:cs typeface="Lato"/>
                <a:sym typeface="Lato"/>
              </a:rPr>
              <a:t>uffalo need to deliver at </a:t>
            </a:r>
            <a:r>
              <a:rPr lang="en" sz="1500">
                <a:solidFill>
                  <a:schemeClr val="lt1"/>
                </a:solidFill>
                <a:latin typeface="Lato"/>
                <a:ea typeface="Lato"/>
                <a:cs typeface="Lato"/>
                <a:sym typeface="Lato"/>
              </a:rPr>
              <a:t>Syracuse</a:t>
            </a:r>
            <a:r>
              <a:rPr lang="en" sz="1500">
                <a:solidFill>
                  <a:schemeClr val="lt1"/>
                </a:solidFill>
                <a:latin typeface="Lato"/>
                <a:ea typeface="Lato"/>
                <a:cs typeface="Lato"/>
                <a:sym typeface="Lato"/>
              </a:rPr>
              <a:t> and there is another truck which is coming from New York need to deliver to </a:t>
            </a:r>
            <a:r>
              <a:rPr lang="en" sz="1500">
                <a:solidFill>
                  <a:schemeClr val="lt1"/>
                </a:solidFill>
                <a:latin typeface="Lato"/>
                <a:ea typeface="Lato"/>
                <a:cs typeface="Lato"/>
                <a:sym typeface="Lato"/>
              </a:rPr>
              <a:t>Syracuse Hub and another truck coming from Dayton. When all the</a:t>
            </a:r>
            <a:r>
              <a:rPr lang="en" sz="1500">
                <a:solidFill>
                  <a:schemeClr val="lt1"/>
                </a:solidFill>
                <a:latin typeface="Lato"/>
                <a:ea typeface="Lato"/>
                <a:cs typeface="Lato"/>
                <a:sym typeface="Lato"/>
              </a:rPr>
              <a:t> trucks reach Syracuse Hub, they </a:t>
            </a:r>
            <a:r>
              <a:rPr lang="en" sz="1500">
                <a:solidFill>
                  <a:schemeClr val="lt1"/>
                </a:solidFill>
                <a:latin typeface="Lato"/>
                <a:ea typeface="Lato"/>
                <a:cs typeface="Lato"/>
                <a:sym typeface="Lato"/>
              </a:rPr>
              <a:t>get</a:t>
            </a:r>
            <a:r>
              <a:rPr lang="en" sz="1500">
                <a:solidFill>
                  <a:schemeClr val="lt1"/>
                </a:solidFill>
                <a:latin typeface="Lato"/>
                <a:ea typeface="Lato"/>
                <a:cs typeface="Lato"/>
                <a:sym typeface="Lato"/>
              </a:rPr>
              <a:t> unload</a:t>
            </a:r>
            <a:r>
              <a:rPr lang="en" sz="1500">
                <a:solidFill>
                  <a:schemeClr val="lt1"/>
                </a:solidFill>
                <a:latin typeface="Lato"/>
                <a:ea typeface="Lato"/>
                <a:cs typeface="Lato"/>
                <a:sym typeface="Lato"/>
              </a:rPr>
              <a:t>ing </a:t>
            </a:r>
            <a:r>
              <a:rPr lang="en" sz="1500">
                <a:solidFill>
                  <a:schemeClr val="lt1"/>
                </a:solidFill>
                <a:latin typeface="Lato"/>
                <a:ea typeface="Lato"/>
                <a:cs typeface="Lato"/>
                <a:sym typeface="Lato"/>
              </a:rPr>
              <a:t>all the goods </a:t>
            </a:r>
            <a:r>
              <a:rPr lang="en" sz="1500">
                <a:solidFill>
                  <a:schemeClr val="lt1"/>
                </a:solidFill>
                <a:latin typeface="Lato"/>
                <a:ea typeface="Lato"/>
                <a:cs typeface="Lato"/>
                <a:sym typeface="Lato"/>
              </a:rPr>
              <a:t>and </a:t>
            </a:r>
            <a:r>
              <a:rPr lang="en" sz="1500">
                <a:solidFill>
                  <a:schemeClr val="lt1"/>
                </a:solidFill>
                <a:latin typeface="Lato"/>
                <a:ea typeface="Lato"/>
                <a:cs typeface="Lato"/>
                <a:sym typeface="Lato"/>
              </a:rPr>
              <a:t>trucks remains empty, instead of remaining empty and running empty back we will use the hub for the user or company which like if they want to deliver goods to Dayton or New York they will drop at Syracuse hub and will reloaded in the trucks which are going back to Dayton or New York so here instead of truck leaving empty or when they unable to find the goods to refill the hub provides a platform to reload the trucks. Which helps the trucks get filled with goods and reduces the usage of trucks instead of using 6 trucks we only use 3 trucks which saves fuel,trucks are will filled with load always.</a:t>
            </a:r>
            <a:endParaRPr sz="15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1297500" y="393750"/>
            <a:ext cx="7038900" cy="547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 sz="1950">
                <a:latin typeface="Lato"/>
                <a:ea typeface="Lato"/>
                <a:cs typeface="Lato"/>
                <a:sym typeface="Lato"/>
              </a:rPr>
              <a:t>Goals </a:t>
            </a:r>
            <a:endParaRPr sz="1950"/>
          </a:p>
        </p:txBody>
      </p:sp>
      <p:sp>
        <p:nvSpPr>
          <p:cNvPr id="171" name="Google Shape;171;p19"/>
          <p:cNvSpPr txBox="1"/>
          <p:nvPr>
            <p:ph idx="1" type="body"/>
          </p:nvPr>
        </p:nvSpPr>
        <p:spPr>
          <a:xfrm>
            <a:off x="1297500" y="1047525"/>
            <a:ext cx="7038900" cy="33489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375"/>
              <a:t>The purpose of logistics management is to deliver the right product to the right place at the right time.The logistics management tries to account for every conceivable contingency that could impact this delivery to the final customer. </a:t>
            </a:r>
            <a:endParaRPr sz="1375"/>
          </a:p>
          <a:p>
            <a:pPr indent="0" lvl="0" marL="0" rtl="0" algn="l">
              <a:lnSpc>
                <a:spcPct val="95000"/>
              </a:lnSpc>
              <a:spcBef>
                <a:spcPts val="1200"/>
              </a:spcBef>
              <a:spcAft>
                <a:spcPts val="0"/>
              </a:spcAft>
              <a:buNone/>
            </a:pPr>
            <a:r>
              <a:rPr lang="en" sz="1375"/>
              <a:t>The main goals of the logistics policy is : </a:t>
            </a:r>
            <a:endParaRPr sz="1375"/>
          </a:p>
          <a:p>
            <a:pPr indent="-315912" lvl="0" marL="457200" rtl="0" algn="l">
              <a:lnSpc>
                <a:spcPct val="95000"/>
              </a:lnSpc>
              <a:spcBef>
                <a:spcPts val="1200"/>
              </a:spcBef>
              <a:spcAft>
                <a:spcPts val="0"/>
              </a:spcAft>
              <a:buSzPts val="1375"/>
              <a:buChar char="❖"/>
            </a:pPr>
            <a:r>
              <a:rPr lang="en" sz="1375"/>
              <a:t>Minimizing the manufacturing Costs </a:t>
            </a:r>
            <a:endParaRPr sz="1375"/>
          </a:p>
          <a:p>
            <a:pPr indent="-315912" lvl="0" marL="457200" rtl="0" algn="l">
              <a:lnSpc>
                <a:spcPct val="95000"/>
              </a:lnSpc>
              <a:spcBef>
                <a:spcPts val="0"/>
              </a:spcBef>
              <a:spcAft>
                <a:spcPts val="0"/>
              </a:spcAft>
              <a:buSzPts val="1375"/>
              <a:buChar char="❖"/>
            </a:pPr>
            <a:r>
              <a:rPr lang="en" sz="1375"/>
              <a:t>Efficient Flow of Operations </a:t>
            </a:r>
            <a:endParaRPr sz="1375"/>
          </a:p>
          <a:p>
            <a:pPr indent="-315912" lvl="0" marL="457200" rtl="0" algn="l">
              <a:lnSpc>
                <a:spcPct val="95000"/>
              </a:lnSpc>
              <a:spcBef>
                <a:spcPts val="0"/>
              </a:spcBef>
              <a:spcAft>
                <a:spcPts val="0"/>
              </a:spcAft>
              <a:buSzPts val="1375"/>
              <a:buChar char="❖"/>
            </a:pPr>
            <a:r>
              <a:rPr lang="en" sz="1375"/>
              <a:t>Provides a competitive Edge</a:t>
            </a:r>
            <a:endParaRPr sz="1375"/>
          </a:p>
          <a:p>
            <a:pPr indent="0" lvl="0" marL="0" rtl="0" algn="l">
              <a:lnSpc>
                <a:spcPct val="95000"/>
              </a:lnSpc>
              <a:spcBef>
                <a:spcPts val="1200"/>
              </a:spcBef>
              <a:spcAft>
                <a:spcPts val="0"/>
              </a:spcAft>
              <a:buNone/>
            </a:pPr>
            <a:r>
              <a:t/>
            </a:r>
            <a:endParaRPr sz="1375"/>
          </a:p>
          <a:p>
            <a:pPr indent="0" lvl="0" marL="0" rtl="0" algn="l">
              <a:spcBef>
                <a:spcPts val="120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lnSpc>
                <a:spcPct val="95000"/>
              </a:lnSpc>
              <a:spcBef>
                <a:spcPts val="300"/>
              </a:spcBef>
              <a:spcAft>
                <a:spcPts val="1200"/>
              </a:spcAft>
              <a:buClr>
                <a:srgbClr val="000000"/>
              </a:buClr>
              <a:buSzPts val="275"/>
              <a:buFont typeface="Arial"/>
              <a:buNone/>
            </a:pPr>
            <a:r>
              <a:t/>
            </a:r>
            <a:endParaRPr sz="1375"/>
          </a:p>
        </p:txBody>
      </p:sp>
      <p:pic>
        <p:nvPicPr>
          <p:cNvPr id="172" name="Google Shape;172;p19"/>
          <p:cNvPicPr preferRelativeResize="0"/>
          <p:nvPr/>
        </p:nvPicPr>
        <p:blipFill>
          <a:blip r:embed="rId3">
            <a:alphaModFix/>
          </a:blip>
          <a:stretch>
            <a:fillRect/>
          </a:stretch>
        </p:blipFill>
        <p:spPr>
          <a:xfrm>
            <a:off x="4804500" y="1838200"/>
            <a:ext cx="3837326" cy="2558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1297500" y="393750"/>
            <a:ext cx="7038900" cy="75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ER Data Requirements </a:t>
            </a:r>
            <a:endParaRPr/>
          </a:p>
        </p:txBody>
      </p:sp>
      <p:pic>
        <p:nvPicPr>
          <p:cNvPr id="178" name="Google Shape;178;p20"/>
          <p:cNvPicPr preferRelativeResize="0"/>
          <p:nvPr/>
        </p:nvPicPr>
        <p:blipFill rotWithShape="1">
          <a:blip r:embed="rId3">
            <a:alphaModFix/>
          </a:blip>
          <a:srcRect b="7932" l="5044" r="24602" t="22603"/>
          <a:stretch/>
        </p:blipFill>
        <p:spPr>
          <a:xfrm>
            <a:off x="1297500" y="1150950"/>
            <a:ext cx="6894326" cy="3740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Conceptual Model </a:t>
            </a:r>
            <a:endParaRPr/>
          </a:p>
        </p:txBody>
      </p:sp>
      <p:sp>
        <p:nvSpPr>
          <p:cNvPr id="184" name="Google Shape;184;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1"/>
          <p:cNvPicPr preferRelativeResize="0"/>
          <p:nvPr/>
        </p:nvPicPr>
        <p:blipFill>
          <a:blip r:embed="rId3">
            <a:alphaModFix/>
          </a:blip>
          <a:stretch>
            <a:fillRect/>
          </a:stretch>
        </p:blipFill>
        <p:spPr>
          <a:xfrm>
            <a:off x="672225" y="1476850"/>
            <a:ext cx="7862925" cy="35665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